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9"/>
  </p:notesMasterIdLst>
  <p:sldIdLst>
    <p:sldId id="257" r:id="rId2"/>
    <p:sldId id="275" r:id="rId3"/>
    <p:sldId id="276" r:id="rId4"/>
    <p:sldId id="258" r:id="rId5"/>
    <p:sldId id="271" r:id="rId6"/>
    <p:sldId id="272" r:id="rId7"/>
    <p:sldId id="287" r:id="rId8"/>
    <p:sldId id="288" r:id="rId9"/>
    <p:sldId id="289" r:id="rId10"/>
    <p:sldId id="290" r:id="rId11"/>
    <p:sldId id="285" r:id="rId12"/>
    <p:sldId id="291" r:id="rId13"/>
    <p:sldId id="292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73" r:id="rId25"/>
    <p:sldId id="269" r:id="rId26"/>
    <p:sldId id="270" r:id="rId27"/>
    <p:sldId id="286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3034C-C977-44D9-A9D7-55D45794181A}" type="datetimeFigureOut">
              <a:rPr lang="nl-NL" smtClean="0"/>
              <a:t>23-3-2020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16CE8-33BF-4059-8CA3-DF03740FE1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035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aterbedrijfgroningen.nl/klantenservice/prijs-van-uw-drinkwater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https://waterbedrijfgroningen.nl/klantenservice/prijs-van-uw-drinkwater/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282A5-D1C0-4C0A-B635-745A3D08957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11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23-3-2020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56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23-3-2020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20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23-3-2020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578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23-3-2020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42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23-3-2020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52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23-3-2020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301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23-3-2020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113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23-3-2020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902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23-3-2020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91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23-3-2020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06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23-3-2020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11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2165F-24DA-4907-8B95-DD442CCB41C5}" type="datetimeFigureOut">
              <a:rPr lang="nl-NL" smtClean="0"/>
              <a:t>23-3-2020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977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JxyggkOiIk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schooltv.nl/video/de-kringloop-van-het-water-water-is-continu-op-rei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nl-NL" dirty="0"/>
            </a:br>
            <a:r>
              <a:rPr lang="nl-NL" sz="4400" dirty="0">
                <a:solidFill>
                  <a:srgbClr val="FF0000"/>
                </a:solidFill>
              </a:rPr>
              <a:t>Scheikunde 2</a:t>
            </a:r>
            <a:br>
              <a:rPr lang="nl-NL" dirty="0"/>
            </a:br>
            <a:r>
              <a:rPr lang="nl-NL" dirty="0"/>
              <a:t>2. Water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82248"/>
            <a:ext cx="9144000" cy="1655762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Niveau 3 en 4 Dierverzorging</a:t>
            </a:r>
          </a:p>
        </p:txBody>
      </p:sp>
    </p:spTree>
    <p:extLst>
      <p:ext uri="{BB962C8B-B14F-4D97-AF65-F5344CB8AC3E}">
        <p14:creationId xmlns:p14="http://schemas.microsoft.com/office/powerpoint/2010/main" val="2895393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0362" y="351181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6000" dirty="0"/>
              <a:t>Wat kost een glas water?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286" y="2516697"/>
            <a:ext cx="3116211" cy="283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48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355327-84CF-40AC-A3F3-4FCE43092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143" y="759407"/>
            <a:ext cx="10515600" cy="1325563"/>
          </a:xfrm>
        </p:spPr>
        <p:txBody>
          <a:bodyPr/>
          <a:lstStyle/>
          <a:p>
            <a:r>
              <a:rPr lang="nl-NL" dirty="0"/>
              <a:t>Oplossend vermogen van water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82F1E2-EB05-4A58-904C-062BB45CD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Water is de enige stof die onder natuurlijke omstandigheden in vaste (ijs), vloeibare (water) en gasvormige toestand (damp) voorkomt.</a:t>
            </a:r>
          </a:p>
          <a:p>
            <a:r>
              <a:rPr lang="nl-NL" dirty="0"/>
              <a:t>Vele stoffen lossen op in water</a:t>
            </a:r>
          </a:p>
          <a:p>
            <a:endParaRPr lang="nl-NL" dirty="0"/>
          </a:p>
          <a:p>
            <a:r>
              <a:rPr lang="nl-NL" dirty="0"/>
              <a:t>Soms is hierbij de watertemperatuur van belang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1838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75933" y="1865207"/>
            <a:ext cx="9118601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/>
              <a:t>Zout lost goed op in water, kalk niet. 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endParaRPr lang="nl-NL" sz="36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93" y="2657929"/>
            <a:ext cx="6258560" cy="352044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517" y="1847271"/>
            <a:ext cx="3752035" cy="280600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341" y="4275668"/>
            <a:ext cx="3048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33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932405" y="2357845"/>
            <a:ext cx="10144897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- Lost suiker beter op in koud of warm water?</a:t>
            </a:r>
          </a:p>
          <a:p>
            <a:pPr>
              <a:buFontTx/>
              <a:buChar char="-"/>
            </a:pPr>
            <a:r>
              <a:rPr lang="nl-NL" sz="3200" dirty="0"/>
              <a:t>Wat gebeurt er als je cola verwarmt?</a:t>
            </a:r>
          </a:p>
          <a:p>
            <a:pPr>
              <a:buFontTx/>
              <a:buChar char="-"/>
            </a:pPr>
            <a:endParaRPr lang="nl-NL" sz="3200" dirty="0"/>
          </a:p>
          <a:p>
            <a:pPr>
              <a:buFontTx/>
              <a:buChar char="-"/>
            </a:pPr>
            <a:r>
              <a:rPr lang="nl-NL" sz="3200" dirty="0">
                <a:hlinkClick r:id="rId2"/>
              </a:rPr>
              <a:t>https://www.youtube.com/watch?v=JxyggkOiIkM</a:t>
            </a:r>
            <a:endParaRPr lang="nl-NL" sz="3200" dirty="0"/>
          </a:p>
          <a:p>
            <a:pPr>
              <a:buFontTx/>
              <a:buChar char="-"/>
            </a:pPr>
            <a:endParaRPr lang="nl-NL" sz="32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761" y="2197915"/>
            <a:ext cx="2738796" cy="273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8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Dichtheid</a:t>
            </a:r>
          </a:p>
          <a:p>
            <a:r>
              <a:rPr lang="nl-NL" dirty="0"/>
              <a:t>Soortelijke warmte</a:t>
            </a:r>
          </a:p>
          <a:p>
            <a:r>
              <a:rPr lang="nl-NL" dirty="0"/>
              <a:t>Kookpunt</a:t>
            </a:r>
          </a:p>
          <a:p>
            <a:r>
              <a:rPr lang="nl-NL" dirty="0"/>
              <a:t>Oplosvermogen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Eigenschappen van water</a:t>
            </a:r>
          </a:p>
        </p:txBody>
      </p:sp>
    </p:spTree>
    <p:extLst>
      <p:ext uri="{BB962C8B-B14F-4D97-AF65-F5344CB8AC3E}">
        <p14:creationId xmlns:p14="http://schemas.microsoft.com/office/powerpoint/2010/main" val="395186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jdelijke aanduiding voor inhoud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/>
                  <a:t>Formule: dichtheid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nl-NL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l-NL">
                            <a:latin typeface="Cambria Math"/>
                            <a:ea typeface="Cambria Math"/>
                          </a:rPr>
                          <m:t>massa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>
                            <a:latin typeface="Cambria Math"/>
                            <a:ea typeface="Cambria Math"/>
                          </a:rPr>
                          <m:t>volume</m:t>
                        </m:r>
                      </m:den>
                    </m:f>
                  </m:oMath>
                </a14:m>
                <a:endParaRPr lang="nl-NL" dirty="0"/>
              </a:p>
              <a:p>
                <a:endParaRPr lang="nl-NL" dirty="0"/>
              </a:p>
              <a:p>
                <a:r>
                  <a:rPr lang="nl-NL" dirty="0"/>
                  <a:t>Normaal:</a:t>
                </a:r>
              </a:p>
              <a:p>
                <a:pPr marL="393192" lvl="1" indent="0">
                  <a:buNone/>
                </a:pPr>
                <a:r>
                  <a:rPr lang="nl-NL" dirty="0"/>
                  <a:t>Dichtheid vloeistof is kleiner dan dichtheid vaste stof</a:t>
                </a:r>
              </a:p>
              <a:p>
                <a:endParaRPr lang="nl-NL" dirty="0"/>
              </a:p>
              <a:p>
                <a:r>
                  <a:rPr lang="nl-NL" dirty="0"/>
                  <a:t>Water:</a:t>
                </a:r>
              </a:p>
              <a:p>
                <a:pPr marL="393192" lvl="1" indent="0">
                  <a:buNone/>
                </a:pPr>
                <a:r>
                  <a:rPr lang="nl-NL" dirty="0"/>
                  <a:t>Dichtheid vaste stof is kleiner dan dichtheid vloeistof</a:t>
                </a:r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2" name="Tijdelijke aanduiding voor inhoud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Dichtheid</a:t>
            </a:r>
          </a:p>
        </p:txBody>
      </p:sp>
    </p:spTree>
    <p:extLst>
      <p:ext uri="{BB962C8B-B14F-4D97-AF65-F5344CB8AC3E}">
        <p14:creationId xmlns:p14="http://schemas.microsoft.com/office/powerpoint/2010/main" val="93844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-2033337" y="2312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Bij stollen zet water uit </a:t>
            </a:r>
            <a:br>
              <a:rPr lang="nl-NL" dirty="0"/>
            </a:br>
            <a:r>
              <a:rPr lang="nl-NL" dirty="0"/>
              <a:t>(volume wordt groter)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562" y="2117558"/>
            <a:ext cx="5299813" cy="396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455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68968" y="530995"/>
            <a:ext cx="6188242" cy="800267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Kleinere dichtheid: blijft drijven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878" y="1828800"/>
            <a:ext cx="4044979" cy="449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584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Definitie:</a:t>
            </a:r>
          </a:p>
          <a:p>
            <a:pPr marL="109728" indent="0">
              <a:buNone/>
            </a:pPr>
            <a:r>
              <a:rPr lang="nl-NL" dirty="0"/>
              <a:t>De hoeveelheid warmte die nodig is om 1 kilogram van een stof 1°C te laten stijgen.</a:t>
            </a:r>
          </a:p>
          <a:p>
            <a:pPr marL="109728" indent="0">
              <a:buNone/>
            </a:pPr>
            <a:endParaRPr lang="nl-NL" dirty="0"/>
          </a:p>
          <a:p>
            <a:r>
              <a:rPr lang="nl-NL" dirty="0"/>
              <a:t>Water heeft een </a:t>
            </a:r>
            <a:r>
              <a:rPr lang="nl-NL" b="1" u="sng" dirty="0"/>
              <a:t>grote</a:t>
            </a:r>
            <a:r>
              <a:rPr lang="nl-NL" dirty="0"/>
              <a:t> soortelijke warmte.</a:t>
            </a:r>
          </a:p>
          <a:p>
            <a:endParaRPr lang="nl-NL" dirty="0"/>
          </a:p>
          <a:p>
            <a:r>
              <a:rPr lang="nl-NL" dirty="0"/>
              <a:t>Er is dus </a:t>
            </a:r>
            <a:r>
              <a:rPr lang="nl-NL" b="1" u="sng" dirty="0"/>
              <a:t>veel</a:t>
            </a:r>
            <a:r>
              <a:rPr lang="nl-NL" dirty="0"/>
              <a:t> warmte nodig om de temperatuur te laten stijgen.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Soortelijke warmte</a:t>
            </a:r>
          </a:p>
        </p:txBody>
      </p:sp>
      <p:pic>
        <p:nvPicPr>
          <p:cNvPr id="4098" name="Picture 2" descr="Image result for warm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504" y="2869843"/>
            <a:ext cx="228731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5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Water heeft een </a:t>
            </a:r>
            <a:r>
              <a:rPr lang="nl-NL" b="1" u="sng" dirty="0"/>
              <a:t>hoog</a:t>
            </a:r>
            <a:r>
              <a:rPr lang="nl-NL" dirty="0"/>
              <a:t> kookpunt.</a:t>
            </a:r>
          </a:p>
          <a:p>
            <a:endParaRPr lang="nl-NL" dirty="0"/>
          </a:p>
          <a:p>
            <a:r>
              <a:rPr lang="nl-NL" dirty="0"/>
              <a:t>100°C = 373 K</a:t>
            </a:r>
          </a:p>
          <a:p>
            <a:endParaRPr lang="nl-NL" dirty="0"/>
          </a:p>
          <a:p>
            <a:r>
              <a:rPr lang="nl-NL" dirty="0"/>
              <a:t>Naast vanderwaalskrachten (aantrekking tussen moleculen) ook aantrekking door kleine elektrische ladingen.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Kookpunt</a:t>
            </a:r>
          </a:p>
        </p:txBody>
      </p:sp>
    </p:spTree>
    <p:extLst>
      <p:ext uri="{BB962C8B-B14F-4D97-AF65-F5344CB8AC3E}">
        <p14:creationId xmlns:p14="http://schemas.microsoft.com/office/powerpoint/2010/main" val="412200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Dit blok</a:t>
            </a:r>
          </a:p>
        </p:txBody>
      </p:sp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338766"/>
              </p:ext>
            </p:extLst>
          </p:nvPr>
        </p:nvGraphicFramePr>
        <p:xfrm>
          <a:off x="2432956" y="2130194"/>
          <a:ext cx="6528163" cy="334802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65277">
                  <a:extLst>
                    <a:ext uri="{9D8B030D-6E8A-4147-A177-3AD203B41FA5}">
                      <a16:colId xmlns:a16="http://schemas.microsoft.com/office/drawing/2014/main" val="3370036322"/>
                    </a:ext>
                  </a:extLst>
                </a:gridCol>
                <a:gridCol w="5462886">
                  <a:extLst>
                    <a:ext uri="{9D8B030D-6E8A-4147-A177-3AD203B41FA5}">
                      <a16:colId xmlns:a16="http://schemas.microsoft.com/office/drawing/2014/main" val="227324720"/>
                    </a:ext>
                  </a:extLst>
                </a:gridCol>
              </a:tblGrid>
              <a:tr h="421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LES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Thema’s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3346327"/>
                  </a:ext>
                </a:extLst>
              </a:tr>
              <a:tr h="421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1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Introductie: Voeding en water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0245511"/>
                  </a:ext>
                </a:extLst>
              </a:tr>
              <a:tr h="421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nl-NL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5447955"/>
                  </a:ext>
                </a:extLst>
              </a:tr>
              <a:tr h="421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3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Waterkwaliteit en zuurgraad bepalen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3988446"/>
                  </a:ext>
                </a:extLst>
              </a:tr>
              <a:tr h="421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4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Veilig werken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1338942"/>
                  </a:ext>
                </a:extLst>
              </a:tr>
              <a:tr h="400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5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Reinigingsmiddelen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6112884"/>
                  </a:ext>
                </a:extLst>
              </a:tr>
              <a:tr h="421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6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Mengsels en zuivere stoffen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292289"/>
                  </a:ext>
                </a:extLst>
              </a:tr>
              <a:tr h="421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7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Toets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3992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32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Watermoleculen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674" y="2197768"/>
            <a:ext cx="5208651" cy="371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385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water kunnen veel stoffen goed oplossen.</a:t>
            </a:r>
          </a:p>
          <a:p>
            <a:endParaRPr lang="nl-NL" dirty="0"/>
          </a:p>
          <a:p>
            <a:r>
              <a:rPr lang="nl-NL" dirty="0"/>
              <a:t>Water heeft een </a:t>
            </a:r>
            <a:r>
              <a:rPr lang="nl-NL" b="1" u="sng" dirty="0"/>
              <a:t>groot</a:t>
            </a:r>
            <a:r>
              <a:rPr lang="nl-NL" dirty="0"/>
              <a:t> oplosvermogen.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Oplosvermogen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379" y="3112168"/>
            <a:ext cx="4616622" cy="319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56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oplossing is altijd </a:t>
            </a:r>
            <a:r>
              <a:rPr lang="nl-NL" b="1" u="sng" dirty="0"/>
              <a:t>helder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Een suspensie is altijd </a:t>
            </a:r>
            <a:r>
              <a:rPr lang="nl-NL" b="1" u="sng" dirty="0"/>
              <a:t>troebel</a:t>
            </a:r>
            <a:r>
              <a:rPr lang="nl-NL" dirty="0"/>
              <a:t>.</a:t>
            </a:r>
          </a:p>
          <a:p>
            <a:endParaRPr lang="nl-NL" dirty="0"/>
          </a:p>
          <a:p>
            <a:pPr marL="109728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Oplossing &lt;-&gt; suspensie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754" y="2066147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982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100" y="3429000"/>
            <a:ext cx="28829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Definitie:</a:t>
            </a:r>
          </a:p>
          <a:p>
            <a:pPr marL="109728" indent="0">
              <a:buNone/>
            </a:pPr>
            <a:r>
              <a:rPr lang="nl-NL" dirty="0"/>
              <a:t>Het maximale aantal grammen dat je van een  stof kunt oplossen in 1 kg van een oplosmiddel.</a:t>
            </a:r>
          </a:p>
          <a:p>
            <a:pPr marL="109728" indent="0">
              <a:buNone/>
            </a:pPr>
            <a:endParaRPr lang="nl-NL" dirty="0"/>
          </a:p>
          <a:p>
            <a:r>
              <a:rPr lang="nl-NL" dirty="0"/>
              <a:t>Oplosmiddel is de vloeistof waarin je iets gaat oplossen.</a:t>
            </a:r>
          </a:p>
          <a:p>
            <a:pPr marL="109728" indent="0">
              <a:buNone/>
            </a:pPr>
            <a:endParaRPr lang="nl-NL" dirty="0"/>
          </a:p>
          <a:p>
            <a:r>
              <a:rPr lang="nl-NL" dirty="0"/>
              <a:t>Ander oplosmiddel betekent andere oplosbaarheid.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Oplosbaarheid van een stof</a:t>
            </a:r>
          </a:p>
        </p:txBody>
      </p:sp>
    </p:spTree>
    <p:extLst>
      <p:ext uri="{BB962C8B-B14F-4D97-AF65-F5344CB8AC3E}">
        <p14:creationId xmlns:p14="http://schemas.microsoft.com/office/powerpoint/2010/main" val="219116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oplosbaarheid van natriumchloride in water bij 298K is 359 g/kg.</a:t>
            </a:r>
          </a:p>
          <a:p>
            <a:endParaRPr lang="nl-NL" dirty="0"/>
          </a:p>
          <a:p>
            <a:r>
              <a:rPr lang="nl-NL" dirty="0"/>
              <a:t>Dus: in 1 kg water kan 359g natriumchloride oplossen.</a:t>
            </a:r>
          </a:p>
          <a:p>
            <a:endParaRPr lang="nl-NL" dirty="0"/>
          </a:p>
          <a:p>
            <a:r>
              <a:rPr lang="nl-NL" dirty="0"/>
              <a:t>Hoeveel natriumchloride kan er maximaal oplossen in 450 g water?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Sommetje oplosbaarheid</a:t>
            </a:r>
          </a:p>
        </p:txBody>
      </p:sp>
    </p:spTree>
    <p:extLst>
      <p:ext uri="{BB962C8B-B14F-4D97-AF65-F5344CB8AC3E}">
        <p14:creationId xmlns:p14="http://schemas.microsoft.com/office/powerpoint/2010/main" val="103537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89021" y="2006600"/>
            <a:ext cx="10515600" cy="4351338"/>
          </a:xfrm>
        </p:spPr>
        <p:txBody>
          <a:bodyPr/>
          <a:lstStyle/>
          <a:p>
            <a:r>
              <a:rPr lang="nl-NL" dirty="0"/>
              <a:t>De oplosbaarheid van een stof is afhankelijk van de temperatuur van het oplosmiddel.</a:t>
            </a:r>
          </a:p>
          <a:p>
            <a:endParaRPr lang="nl-NL" dirty="0"/>
          </a:p>
          <a:p>
            <a:r>
              <a:rPr lang="nl-NL" dirty="0"/>
              <a:t>Vaste stoffen: </a:t>
            </a:r>
            <a:r>
              <a:rPr lang="nl-NL" b="1" u="sng" dirty="0"/>
              <a:t>hogere</a:t>
            </a:r>
            <a:r>
              <a:rPr lang="nl-NL" dirty="0"/>
              <a:t> oplosbaarheid bij een hogere temperatuur.</a:t>
            </a:r>
          </a:p>
          <a:p>
            <a:endParaRPr lang="nl-NL" dirty="0"/>
          </a:p>
          <a:p>
            <a:r>
              <a:rPr lang="nl-NL" dirty="0"/>
              <a:t>Gassen: </a:t>
            </a:r>
            <a:r>
              <a:rPr lang="nl-NL" b="1" u="sng" dirty="0"/>
              <a:t>lagere</a:t>
            </a:r>
            <a:r>
              <a:rPr lang="nl-NL" dirty="0"/>
              <a:t> oplosbaarheid bij een hogere temperatuur.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76726" y="681037"/>
            <a:ext cx="10515600" cy="1325563"/>
          </a:xfrm>
        </p:spPr>
        <p:txBody>
          <a:bodyPr/>
          <a:lstStyle/>
          <a:p>
            <a:r>
              <a:rPr lang="nl-NL" dirty="0"/>
              <a:t>Oplosbaarheid en temperatuur</a:t>
            </a:r>
          </a:p>
        </p:txBody>
      </p:sp>
    </p:spTree>
    <p:extLst>
      <p:ext uri="{BB962C8B-B14F-4D97-AF65-F5344CB8AC3E}">
        <p14:creationId xmlns:p14="http://schemas.microsoft.com/office/powerpoint/2010/main" val="151893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Zuurstof opgelost in water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650" y="2374232"/>
            <a:ext cx="4478699" cy="335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970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FB582-BAA5-4248-B690-E471017B2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Volgende 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01638F-BFAE-4E3C-A197-41AE95ABC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Bespreken opdrachten deze les</a:t>
            </a:r>
          </a:p>
          <a:p>
            <a:r>
              <a:rPr lang="nl-NL" dirty="0"/>
              <a:t>Meer over waterkwaliteit en zuurtegraad berekenen</a:t>
            </a:r>
          </a:p>
        </p:txBody>
      </p:sp>
    </p:spTree>
    <p:extLst>
      <p:ext uri="{BB962C8B-B14F-4D97-AF65-F5344CB8AC3E}">
        <p14:creationId xmlns:p14="http://schemas.microsoft.com/office/powerpoint/2010/main" val="343473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FDD72-927D-4015-8B73-3EB44C0B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 vorige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9156BA-B6F1-45E1-840E-BD63EA3FA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Voedingstoffen</a:t>
            </a:r>
          </a:p>
          <a:p>
            <a:r>
              <a:rPr lang="nl-NL" dirty="0"/>
              <a:t>Water</a:t>
            </a:r>
          </a:p>
          <a:p>
            <a:endParaRPr lang="nl-NL" dirty="0"/>
          </a:p>
          <a:p>
            <a:r>
              <a:rPr lang="nl-NL" dirty="0"/>
              <a:t>Waarom belangrijk?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622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Eigenschappen van water</a:t>
            </a:r>
          </a:p>
          <a:p>
            <a:r>
              <a:rPr lang="nl-NL" dirty="0"/>
              <a:t>Oplosbaarheid</a:t>
            </a:r>
          </a:p>
          <a:p>
            <a:r>
              <a:rPr lang="nl-NL" dirty="0"/>
              <a:t>Opdrachten maken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</a:t>
            </a:r>
          </a:p>
        </p:txBody>
      </p:sp>
    </p:spTree>
    <p:extLst>
      <p:ext uri="{BB962C8B-B14F-4D97-AF65-F5344CB8AC3E}">
        <p14:creationId xmlns:p14="http://schemas.microsoft.com/office/powerpoint/2010/main" val="245966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water?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Element of verbinding?</a:t>
            </a:r>
          </a:p>
          <a:p>
            <a:r>
              <a:rPr lang="nl-NL" dirty="0"/>
              <a:t>Wat zijn de kenmerken?</a:t>
            </a:r>
          </a:p>
          <a:p>
            <a:pPr lvl="1"/>
            <a:r>
              <a:rPr lang="nl-NL" dirty="0"/>
              <a:t>Groot oplosvermogen</a:t>
            </a:r>
          </a:p>
          <a:p>
            <a:pPr lvl="1"/>
            <a:r>
              <a:rPr lang="nl-NL" dirty="0"/>
              <a:t>Hoog kookpunt</a:t>
            </a:r>
          </a:p>
          <a:p>
            <a:pPr lvl="1"/>
            <a:r>
              <a:rPr lang="nl-NL" dirty="0"/>
              <a:t>Hoog soortelijke warmte</a:t>
            </a:r>
          </a:p>
          <a:p>
            <a:pPr lvl="1"/>
            <a:r>
              <a:rPr lang="nl-NL" dirty="0"/>
              <a:t>Dichtheid van vaste stof kleiner dan de dichtheid van de vloeistof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687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6292" y="1324791"/>
            <a:ext cx="10515600" cy="1325563"/>
          </a:xfrm>
        </p:spPr>
        <p:txBody>
          <a:bodyPr/>
          <a:lstStyle/>
          <a:p>
            <a:r>
              <a:rPr lang="nl-NL" dirty="0"/>
              <a:t>Het oplossend vermogen van water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38645" y="25066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	</a:t>
            </a:r>
            <a:r>
              <a:rPr lang="nl-NL" dirty="0">
                <a:solidFill>
                  <a:srgbClr val="FF0000"/>
                </a:solidFill>
              </a:rPr>
              <a:t>Water heeft een groot oplosvermogen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Waarom zou dit voor de mens (eigenlijk alle dieren) zo belangrijk zijn?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292" y="4207647"/>
            <a:ext cx="3350080" cy="201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Waterkringloop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https://schooltv.nl/video/de-kringloop-van-het-water-water-is-continu-op-reis/</a:t>
            </a:r>
            <a:endParaRPr lang="nl-NL" dirty="0"/>
          </a:p>
          <a:p>
            <a:r>
              <a:rPr lang="nl-NL" dirty="0"/>
              <a:t>1,4 miljard km3</a:t>
            </a:r>
          </a:p>
          <a:p>
            <a:pPr marL="0" indent="0">
              <a:buNone/>
            </a:pPr>
            <a:r>
              <a:rPr lang="nl-NL" dirty="0"/>
              <a:t>= 1.400.000.000 km3</a:t>
            </a:r>
          </a:p>
          <a:p>
            <a:pPr marL="0" indent="0">
              <a:buNone/>
            </a:pPr>
            <a:r>
              <a:rPr lang="nl-NL" dirty="0"/>
              <a:t>= 1.400.000.000.000.000.000 m3</a:t>
            </a:r>
          </a:p>
          <a:p>
            <a:r>
              <a:rPr lang="nl-NL" dirty="0"/>
              <a:t>2,5% is zoet water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579" y="4206240"/>
            <a:ext cx="4524102" cy="254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17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107" t="24389" r="16863" b="37785"/>
          <a:stretch/>
        </p:blipFill>
        <p:spPr>
          <a:xfrm>
            <a:off x="2978332" y="1771990"/>
            <a:ext cx="5765904" cy="422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90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Waterbeheer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Heeft iedereen wel genoeg water?</a:t>
            </a:r>
          </a:p>
          <a:p>
            <a:r>
              <a:rPr lang="nl-NL" dirty="0"/>
              <a:t>Zuinig zijn met schoon water! </a:t>
            </a:r>
          </a:p>
          <a:p>
            <a:r>
              <a:rPr lang="nl-NL" dirty="0"/>
              <a:t>Anders heeft in 2025 30% van de wereld geen schoon water meer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355" y="3435531"/>
            <a:ext cx="5131198" cy="342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62533"/>
      </p:ext>
    </p:extLst>
  </p:cSld>
  <p:clrMapOvr>
    <a:masterClrMapping/>
  </p:clrMapOvr>
</p:sld>
</file>

<file path=ppt/theme/theme1.xml><?xml version="1.0" encoding="utf-8"?>
<a:theme xmlns:a="http://schemas.openxmlformats.org/drawingml/2006/main" name="Scheikund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eikunde" id="{BEE7CEF1-901B-4144-BDB7-F86117A76EBF}" vid="{3C091EC9-57F1-445C-91F2-A684FA13FEC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Scheikunde</Template>
  <TotalTime>38</TotalTime>
  <Words>475</Words>
  <Application>Microsoft Office PowerPoint</Application>
  <PresentationFormat>Breedbeeld</PresentationFormat>
  <Paragraphs>126</Paragraphs>
  <Slides>27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8" baseType="lpstr">
      <vt:lpstr>Scheikunde</vt:lpstr>
      <vt:lpstr> Scheikunde 2 2. Water</vt:lpstr>
      <vt:lpstr>Dit blok</vt:lpstr>
      <vt:lpstr>Terugblik vorige les</vt:lpstr>
      <vt:lpstr>Vandaag</vt:lpstr>
      <vt:lpstr>Wat is water?</vt:lpstr>
      <vt:lpstr>Het oplossend vermogen van water</vt:lpstr>
      <vt:lpstr>Waterkringloop</vt:lpstr>
      <vt:lpstr>PowerPoint-presentatie</vt:lpstr>
      <vt:lpstr>Waterbeheer</vt:lpstr>
      <vt:lpstr>PowerPoint-presentatie</vt:lpstr>
      <vt:lpstr>Oplossend vermogen van water</vt:lpstr>
      <vt:lpstr>PowerPoint-presentatie</vt:lpstr>
      <vt:lpstr>PowerPoint-presentatie</vt:lpstr>
      <vt:lpstr>Eigenschappen van water</vt:lpstr>
      <vt:lpstr>Dichtheid</vt:lpstr>
      <vt:lpstr>Bij stollen zet water uit  (volume wordt groter)</vt:lpstr>
      <vt:lpstr>Kleinere dichtheid: blijft drijven</vt:lpstr>
      <vt:lpstr>Soortelijke warmte</vt:lpstr>
      <vt:lpstr>Kookpunt</vt:lpstr>
      <vt:lpstr>Watermoleculen</vt:lpstr>
      <vt:lpstr>Oplosvermogen</vt:lpstr>
      <vt:lpstr>Oplossing &lt;-&gt; suspensie</vt:lpstr>
      <vt:lpstr>Oplosbaarheid van een stof</vt:lpstr>
      <vt:lpstr>Sommetje oplosbaarheid</vt:lpstr>
      <vt:lpstr>Oplosbaarheid en temperatuur</vt:lpstr>
      <vt:lpstr>Zuurstof opgelost in water</vt:lpstr>
      <vt:lpstr>Volgende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Scheikunde 2 2. Water</dc:title>
  <dc:creator>Yorike van der Weijden</dc:creator>
  <cp:lastModifiedBy>Yorike van der Weijden</cp:lastModifiedBy>
  <cp:revision>7</cp:revision>
  <dcterms:created xsi:type="dcterms:W3CDTF">2020-03-06T14:17:15Z</dcterms:created>
  <dcterms:modified xsi:type="dcterms:W3CDTF">2020-03-23T10:31:30Z</dcterms:modified>
</cp:coreProperties>
</file>